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0" r:id="rId3"/>
    <p:sldId id="261" r:id="rId4"/>
    <p:sldId id="262" r:id="rId5"/>
    <p:sldId id="268" r:id="rId6"/>
    <p:sldId id="272" r:id="rId7"/>
    <p:sldId id="263" r:id="rId8"/>
    <p:sldId id="27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F539F-0E02-F24D-9E95-3846BCE1A7DC}" type="datetimeFigureOut">
              <a:rPr lang="en-US" smtClean="0"/>
              <a:t>6/15/18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ED58D-C2B2-764C-8294-805C39B0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3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Stellar light distribution (rest-frame </a:t>
            </a:r>
            <a:r>
              <a:rPr lang="en-US" dirty="0" err="1" smtClean="0"/>
              <a:t>B,g,r</a:t>
            </a:r>
            <a:r>
              <a:rPr lang="en-US" dirty="0" smtClean="0"/>
              <a:t> band composites) of the most massive cluster in the simulation volume, at z=0.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4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https://nl.pinterest.com/pin/514465957424466757/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inspirehep.net</a:t>
            </a:r>
            <a:r>
              <a:rPr lang="en-US" dirty="0" smtClean="0"/>
              <a:t>/record/1122490/plots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ED58D-C2B2-764C-8294-805C39B062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64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023" y="363293"/>
            <a:ext cx="8248146" cy="304030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Stellar </a:t>
            </a:r>
            <a:r>
              <a:rPr lang="en-US" dirty="0"/>
              <a:t>Profiles of Massive Galaxies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3600" i="1" dirty="0" smtClean="0"/>
              <a:t>Hyper </a:t>
            </a:r>
            <a:r>
              <a:rPr lang="en-US" sz="3600" i="1" dirty="0" err="1"/>
              <a:t>Suprime</a:t>
            </a:r>
            <a:r>
              <a:rPr lang="en-US" sz="3600" i="1" dirty="0"/>
              <a:t>-Cam Survey </a:t>
            </a:r>
            <a:r>
              <a:rPr lang="en-US" sz="3600" i="1" dirty="0" smtClean="0"/>
              <a:t/>
            </a:r>
            <a:br>
              <a:rPr lang="en-US" sz="3600" i="1" dirty="0" smtClean="0"/>
            </a:br>
            <a:r>
              <a:rPr lang="en-US" sz="3600" i="1" dirty="0" smtClean="0"/>
              <a:t>vs.</a:t>
            </a:r>
            <a:br>
              <a:rPr lang="en-US" sz="3600" i="1" dirty="0" smtClean="0"/>
            </a:br>
            <a:r>
              <a:rPr lang="en-US" sz="3600" i="1" dirty="0" smtClean="0"/>
              <a:t> Hydrodynamic </a:t>
            </a:r>
            <a:r>
              <a:rPr lang="en-US" sz="3600" i="1" dirty="0"/>
              <a:t>Simulations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023" y="4972708"/>
            <a:ext cx="8248146" cy="1181100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 smtClean="0"/>
              <a:t>Felipe Ardila</a:t>
            </a:r>
            <a:r>
              <a:rPr lang="en-US" sz="2800" baseline="30000" dirty="0" smtClean="0"/>
              <a:t>1</a:t>
            </a:r>
            <a:endParaRPr lang="en-US" sz="2800" dirty="0" smtClean="0"/>
          </a:p>
          <a:p>
            <a:r>
              <a:rPr lang="en-US" sz="2800" dirty="0" err="1" smtClean="0"/>
              <a:t>Alexie</a:t>
            </a:r>
            <a:r>
              <a:rPr lang="en-US" sz="2800" dirty="0" smtClean="0"/>
              <a:t> Leauthaud</a:t>
            </a:r>
            <a:r>
              <a:rPr lang="en-US" sz="2800" baseline="30000" dirty="0"/>
              <a:t>1</a:t>
            </a:r>
            <a:r>
              <a:rPr lang="en-US" sz="2800" dirty="0" smtClean="0"/>
              <a:t>, </a:t>
            </a:r>
            <a:r>
              <a:rPr lang="en-US" sz="2800" dirty="0"/>
              <a:t>Song </a:t>
            </a:r>
            <a:r>
              <a:rPr lang="en-US" sz="2800" dirty="0" smtClean="0"/>
              <a:t>Huang</a:t>
            </a:r>
            <a:r>
              <a:rPr lang="en-US" sz="2800" baseline="30000" dirty="0"/>
              <a:t>1</a:t>
            </a:r>
            <a:r>
              <a:rPr lang="en-US" sz="2800" dirty="0" smtClean="0"/>
              <a:t>, </a:t>
            </a:r>
          </a:p>
          <a:p>
            <a:r>
              <a:rPr lang="en-US" sz="2800" dirty="0" err="1" smtClean="0"/>
              <a:t>Benedikt</a:t>
            </a:r>
            <a:r>
              <a:rPr lang="en-US" sz="2800" dirty="0" smtClean="0"/>
              <a:t> Diemer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, </a:t>
            </a:r>
            <a:r>
              <a:rPr lang="en-US" sz="2800" dirty="0"/>
              <a:t>Annalisa </a:t>
            </a:r>
            <a:r>
              <a:rPr lang="en-US" sz="2800" dirty="0" smtClean="0"/>
              <a:t>Pillepich</a:t>
            </a:r>
            <a:r>
              <a:rPr lang="en-US" sz="2800" baseline="30000" dirty="0" smtClean="0"/>
              <a:t>3</a:t>
            </a:r>
            <a:endParaRPr lang="en-US" sz="2800" dirty="0" smtClean="0"/>
          </a:p>
        </p:txBody>
      </p:sp>
      <p:pic>
        <p:nvPicPr>
          <p:cNvPr id="4" name="Picture 3" descr="ucsc_astro_sl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738" y="4972709"/>
            <a:ext cx="1550432" cy="1550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3024" y="6153808"/>
            <a:ext cx="824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 </a:t>
            </a:r>
            <a:r>
              <a:rPr lang="en-US" dirty="0" smtClean="0"/>
              <a:t>UC Santa Cruz, </a:t>
            </a:r>
            <a:r>
              <a:rPr lang="en-US" baseline="30000" dirty="0" smtClean="0"/>
              <a:t>2</a:t>
            </a:r>
            <a:r>
              <a:rPr lang="en-US" dirty="0" smtClean="0"/>
              <a:t>CfA, </a:t>
            </a:r>
            <a:r>
              <a:rPr lang="en-US" baseline="30000" dirty="0" smtClean="0"/>
              <a:t> 3</a:t>
            </a:r>
            <a:r>
              <a:rPr lang="en-US" dirty="0" smtClean="0"/>
              <a:t>MPIA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9856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 </a:t>
            </a:r>
            <a:r>
              <a:rPr lang="en-US" dirty="0" err="1" smtClean="0"/>
              <a:t>Suprime</a:t>
            </a:r>
            <a:r>
              <a:rPr lang="en-US" dirty="0"/>
              <a:t>-</a:t>
            </a:r>
            <a:r>
              <a:rPr lang="en-US" dirty="0" smtClean="0"/>
              <a:t>Cam (HSC)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63" y="1584784"/>
            <a:ext cx="3638600" cy="4933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97" y="2166839"/>
            <a:ext cx="3773197" cy="37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9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Hydrodynamic Simulations</a:t>
            </a:r>
            <a:endParaRPr lang="en-US" dirty="0"/>
          </a:p>
        </p:txBody>
      </p:sp>
      <p:pic>
        <p:nvPicPr>
          <p:cNvPr id="6" name="Picture 5" descr="Screen Shot 2018-05-21 at 1.0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703"/>
            <a:ext cx="9144000" cy="1898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9900" y="3066162"/>
            <a:ext cx="33401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7500" y="2514600"/>
            <a:ext cx="8597900" cy="3302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00" y="3702194"/>
            <a:ext cx="4025900" cy="2683933"/>
          </a:xfrm>
          <a:prstGeom prst="rect">
            <a:avLst/>
          </a:prstGeom>
        </p:spPr>
      </p:pic>
      <p:pic>
        <p:nvPicPr>
          <p:cNvPr id="10" name="Picture 9" descr="Screen Shot 2018-06-14 at 3.14.5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2" r="29611"/>
          <a:stretch/>
        </p:blipFill>
        <p:spPr>
          <a:xfrm>
            <a:off x="571500" y="5439507"/>
            <a:ext cx="3581446" cy="742462"/>
          </a:xfrm>
          <a:prstGeom prst="rect">
            <a:avLst/>
          </a:prstGeom>
        </p:spPr>
      </p:pic>
      <p:pic>
        <p:nvPicPr>
          <p:cNvPr id="11" name="Picture 10" descr="Screen Shot 2018-06-14 at 3.14.43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2" r="47300"/>
          <a:stretch/>
        </p:blipFill>
        <p:spPr>
          <a:xfrm>
            <a:off x="1117600" y="4165600"/>
            <a:ext cx="2324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1"/>
            <a:ext cx="8229600" cy="1143000"/>
          </a:xfrm>
        </p:spPr>
        <p:txBody>
          <a:bodyPr/>
          <a:lstStyle/>
          <a:p>
            <a:r>
              <a:rPr lang="en-US" dirty="0"/>
              <a:t>Matched </a:t>
            </a:r>
            <a:r>
              <a:rPr lang="en-US" dirty="0" smtClean="0"/>
              <a:t>by M</a:t>
            </a:r>
            <a:r>
              <a:rPr lang="en-US" sz="2800" baseline="-25000" dirty="0" smtClean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baseline="30000" dirty="0" smtClean="0"/>
              <a:t>1d</a:t>
            </a:r>
            <a:r>
              <a:rPr lang="en-US" baseline="30000" dirty="0"/>
              <a:t>, 100</a:t>
            </a:r>
            <a:endParaRPr lang="en-US" baseline="-25000" dirty="0"/>
          </a:p>
        </p:txBody>
      </p:sp>
      <p:pic>
        <p:nvPicPr>
          <p:cNvPr id="4" name="Picture 3" descr="surface_brightness_Illustri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0" y="980278"/>
            <a:ext cx="8368039" cy="2924545"/>
          </a:xfrm>
          <a:prstGeom prst="rect">
            <a:avLst/>
          </a:prstGeom>
        </p:spPr>
      </p:pic>
      <p:pic>
        <p:nvPicPr>
          <p:cNvPr id="5" name="Picture 4" descr="surface_brightness_T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0" y="3909239"/>
            <a:ext cx="8368039" cy="29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58"/>
            <a:ext cx="8229600" cy="1143000"/>
          </a:xfrm>
        </p:spPr>
        <p:txBody>
          <a:bodyPr/>
          <a:lstStyle/>
          <a:p>
            <a:r>
              <a:rPr lang="en-US" dirty="0" smtClean="0"/>
              <a:t>Matched by number density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02" y="1192728"/>
            <a:ext cx="7618126" cy="544036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3636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Matched by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halo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3" y="1639208"/>
            <a:ext cx="8063227" cy="425359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4893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Mass Functions</a:t>
            </a:r>
            <a:endParaRPr lang="en-US" dirty="0"/>
          </a:p>
        </p:txBody>
      </p:sp>
      <p:pic>
        <p:nvPicPr>
          <p:cNvPr id="4" name="Picture 3" descr="SMFs_sims+HSC_side_by_side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922"/>
            <a:ext cx="914400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2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Takeaways: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3900"/>
            <a:ext cx="4546600" cy="41322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Illustris</a:t>
            </a:r>
            <a:r>
              <a:rPr lang="en-US" dirty="0" smtClean="0"/>
              <a:t> and TNG galaxies still too puffy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Need to calibrate AGN feedback and baryonic effects differently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36" y="4233863"/>
            <a:ext cx="2430463" cy="2085665"/>
          </a:xfrm>
          <a:prstGeom prst="rect">
            <a:avLst/>
          </a:prstGeom>
        </p:spPr>
      </p:pic>
      <p:pic>
        <p:nvPicPr>
          <p:cNvPr id="4" name="Picture 3" descr="New Design 2018-06-15 5_3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2" r="14232"/>
          <a:stretch/>
        </p:blipFill>
        <p:spPr>
          <a:xfrm>
            <a:off x="5773736" y="1690688"/>
            <a:ext cx="2430463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2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2179</TotalTime>
  <Words>125</Words>
  <Application>Microsoft Macintosh PowerPoint</Application>
  <PresentationFormat>On-screen Show (4:3)</PresentationFormat>
  <Paragraphs>22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 Black </vt:lpstr>
      <vt:lpstr>Stellar Profiles of Massive Galaxies:  Hyper Suprime-Cam Survey  vs.  Hydrodynamic Simulations</vt:lpstr>
      <vt:lpstr>Hyper Suprime-Cam (HSC)</vt:lpstr>
      <vt:lpstr>Hydrodynamic Simulations</vt:lpstr>
      <vt:lpstr>Matched by M★1d, 100</vt:lpstr>
      <vt:lpstr>Matched by number density</vt:lpstr>
      <vt:lpstr>Matched by Mhalo</vt:lpstr>
      <vt:lpstr>Stellar Mass Functions</vt:lpstr>
      <vt:lpstr>Main Takeaways: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Ardila</dc:creator>
  <cp:lastModifiedBy>Felipe Ardila</cp:lastModifiedBy>
  <cp:revision>52</cp:revision>
  <dcterms:created xsi:type="dcterms:W3CDTF">2018-05-21T19:52:07Z</dcterms:created>
  <dcterms:modified xsi:type="dcterms:W3CDTF">2018-06-15T13:34:52Z</dcterms:modified>
</cp:coreProperties>
</file>